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B1B78-5B48-4049-A9EC-275AB7650767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58D7F-CCD7-4C8E-9601-76E3A96E4E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2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8D7F-CCD7-4C8E-9601-76E3A96E4EE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81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8D7F-CCD7-4C8E-9601-76E3A96E4EE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6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DF2-F304-4858-A923-9420175FA755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3F5EC-B97A-4B48-8639-1CC230B717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DF2-F304-4858-A923-9420175FA755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3F5EC-B97A-4B48-8639-1CC230B717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DF2-F304-4858-A923-9420175FA755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3F5EC-B97A-4B48-8639-1CC230B717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DF2-F304-4858-A923-9420175FA755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3F5EC-B97A-4B48-8639-1CC230B717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DF2-F304-4858-A923-9420175FA755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3F5EC-B97A-4B48-8639-1CC230B717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DF2-F304-4858-A923-9420175FA755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3F5EC-B97A-4B48-8639-1CC230B717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DF2-F304-4858-A923-9420175FA755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3F5EC-B97A-4B48-8639-1CC230B717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DF2-F304-4858-A923-9420175FA755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3F5EC-B97A-4B48-8639-1CC230B717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DF2-F304-4858-A923-9420175FA755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3F5EC-B97A-4B48-8639-1CC230B717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DF2-F304-4858-A923-9420175FA755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3F5EC-B97A-4B48-8639-1CC230B717F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AADF2-F304-4858-A923-9420175FA755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53F5EC-B97A-4B48-8639-1CC230B717FF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AAADF2-F304-4858-A923-9420175FA755}" type="datetimeFigureOut">
              <a:rPr lang="it-IT" smtClean="0"/>
              <a:t>21/05/2012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53F5EC-B97A-4B48-8639-1CC230B717F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>
                <a:solidFill>
                  <a:srgbClr val="FF0000"/>
                </a:solidFill>
              </a:rPr>
              <a:t>Seminario </a:t>
            </a:r>
            <a:r>
              <a:rPr lang="it-IT" sz="3600" dirty="0">
                <a:solidFill>
                  <a:srgbClr val="FF0000"/>
                </a:solidFill>
              </a:rPr>
              <a:t>nazionale </a:t>
            </a:r>
            <a:r>
              <a:rPr lang="it-IT" sz="3600" dirty="0" smtClean="0">
                <a:solidFill>
                  <a:srgbClr val="FF0000"/>
                </a:solidFill>
              </a:rPr>
              <a:t>di </a:t>
            </a:r>
            <a:r>
              <a:rPr lang="it-IT" sz="3600" dirty="0" err="1">
                <a:solidFill>
                  <a:srgbClr val="FF0000"/>
                </a:solidFill>
              </a:rPr>
              <a:t>Legacoopsociali</a:t>
            </a:r>
            <a:r>
              <a:rPr lang="it-IT" sz="3600" dirty="0">
                <a:solidFill>
                  <a:srgbClr val="FF0000"/>
                </a:solidFill>
              </a:rPr>
              <a:t/>
            </a:r>
            <a:br>
              <a:rPr lang="it-IT" sz="3600" dirty="0">
                <a:solidFill>
                  <a:srgbClr val="FF0000"/>
                </a:solidFill>
              </a:rPr>
            </a:br>
            <a:r>
              <a:rPr lang="it-IT" sz="3600" dirty="0"/>
              <a:t>Roma, 22 maggio 2012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704856" cy="3672408"/>
          </a:xfrm>
        </p:spPr>
        <p:txBody>
          <a:bodyPr>
            <a:normAutofit/>
          </a:bodyPr>
          <a:lstStyle/>
          <a:p>
            <a:r>
              <a:rPr lang="it-IT" b="1" dirty="0"/>
              <a:t>BUDGET INDIVIDUALI DI SALUTE NELL’ESPERIENZA DELLA RIABILAZIONE PSICHIATRICA </a:t>
            </a:r>
            <a:r>
              <a:rPr lang="it-IT" b="1" dirty="0" smtClean="0"/>
              <a:t>BIELLESE</a:t>
            </a:r>
          </a:p>
          <a:p>
            <a:endParaRPr lang="it-IT" sz="2000" dirty="0" smtClean="0"/>
          </a:p>
          <a:p>
            <a:endParaRPr lang="it-IT" sz="2000" dirty="0"/>
          </a:p>
          <a:p>
            <a:endParaRPr lang="it-IT" sz="2000" dirty="0" smtClean="0"/>
          </a:p>
          <a:p>
            <a:r>
              <a:rPr lang="it-IT" sz="2000" dirty="0" err="1" smtClean="0"/>
              <a:t>MariaRosa</a:t>
            </a:r>
            <a:r>
              <a:rPr lang="it-IT" sz="2000" dirty="0" smtClean="0"/>
              <a:t> Malavolta - Patrizia Martiner Bot</a:t>
            </a:r>
          </a:p>
          <a:p>
            <a:r>
              <a:rPr lang="it-IT" sz="2000" dirty="0" smtClean="0"/>
              <a:t>ANTEO – Coop. Sociale (BIELLA)</a:t>
            </a: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SI </a:t>
            </a:r>
            <a:r>
              <a:rPr lang="it-IT" b="1" dirty="0"/>
              <a:t>PUÒ </a:t>
            </a:r>
            <a:r>
              <a:rPr lang="it-IT" b="1" dirty="0" smtClean="0"/>
              <a:t>FARE?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t-IT" b="1" dirty="0"/>
              <a:t>Recuperare autonomia e autodeterminazione attraverso l’attivazione di percorsi riabilitativi personalizzati.</a:t>
            </a:r>
            <a:endParaRPr lang="it-IT" dirty="0"/>
          </a:p>
          <a:p>
            <a:pPr lvl="0"/>
            <a:r>
              <a:rPr lang="it-IT" b="1" dirty="0"/>
              <a:t>Assicurare che il progetto individualizzato si realizzi all’interno del territorio di appartenenza.</a:t>
            </a:r>
            <a:endParaRPr lang="it-IT" dirty="0"/>
          </a:p>
          <a:p>
            <a:pPr lvl="0"/>
            <a:r>
              <a:rPr lang="it-IT" b="1" dirty="0"/>
              <a:t>Ottimizzare l’impegno delle risorse, anche di quelle economiche, nell’attuazione di programmi di riabilitazione psicosociale.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591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L’ATTUALE </a:t>
            </a:r>
            <a:r>
              <a:rPr lang="it-IT" b="1" dirty="0"/>
              <a:t>SPIRITO ORGANIZZATIVO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836712"/>
            <a:ext cx="8183880" cy="369073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it-IT" sz="3800" b="1" dirty="0"/>
              <a:t>Nel 2008 è stata completata la procedura relativa al nuovo appalto “Capitolato speciale per l’affidamento della </a:t>
            </a:r>
            <a:endParaRPr lang="it-IT" sz="3800" b="1" dirty="0" smtClean="0"/>
          </a:p>
          <a:p>
            <a:pPr marL="0" indent="0" algn="just">
              <a:buNone/>
            </a:pPr>
            <a:r>
              <a:rPr lang="it-IT" sz="3800" b="1" dirty="0" smtClean="0"/>
              <a:t>co-gestione </a:t>
            </a:r>
            <a:r>
              <a:rPr lang="it-IT" sz="3800" b="1" dirty="0"/>
              <a:t>di progetti psichiatrici riabilitativi personalizzati per i pazienti psichiatrici della ASL BI di Biella</a:t>
            </a:r>
            <a:r>
              <a:rPr lang="it-IT" sz="3800" b="1" dirty="0" smtClean="0"/>
              <a:t>”.</a:t>
            </a:r>
            <a:endParaRPr lang="it-IT" sz="3800" dirty="0"/>
          </a:p>
          <a:p>
            <a:pPr marL="0" indent="0" algn="just">
              <a:buNone/>
            </a:pPr>
            <a:r>
              <a:rPr lang="it-IT" sz="3800" b="1" dirty="0"/>
              <a:t>Si è creato un nuovo rapporto tra dipartimento di salute mentale e privato sociale:</a:t>
            </a:r>
            <a:endParaRPr lang="it-IT" sz="3800" dirty="0"/>
          </a:p>
          <a:p>
            <a:pPr lvl="0" algn="just"/>
            <a:r>
              <a:rPr lang="it-IT" sz="3800" b="1" dirty="0"/>
              <a:t>Dall’affidamento di servizi e/o l’acquisto di posti letto al finanziamento di percorsi riabilitativi.</a:t>
            </a:r>
            <a:endParaRPr lang="it-IT" sz="3800" dirty="0"/>
          </a:p>
          <a:p>
            <a:pPr lvl="0" algn="just"/>
            <a:r>
              <a:rPr lang="it-IT" sz="3800" b="1" dirty="0"/>
              <a:t>Da un rapporto cliente-fornitore alla co-gestione di progetti riabilitativi personalizzati.</a:t>
            </a:r>
            <a:endParaRPr lang="it-IT" sz="3800" dirty="0"/>
          </a:p>
          <a:p>
            <a:pPr lvl="0" algn="just"/>
            <a:r>
              <a:rPr lang="it-IT" sz="3800" b="1" dirty="0"/>
              <a:t>Le cooperative alle quali da anni era affidato l’intero servizio riabilitativo, hanno messo a disposizione del DSM dell’ASL di Biella il loro consistente contributo di esperienza per la realizzazione di un effettivo partenariato</a:t>
            </a:r>
            <a:r>
              <a:rPr lang="it-IT" sz="3600" b="1" dirty="0"/>
              <a:t>.</a:t>
            </a:r>
            <a:endParaRPr lang="it-IT" sz="3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456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25144"/>
            <a:ext cx="8229600" cy="1642194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POTENZIAMENTO </a:t>
            </a:r>
            <a:r>
              <a:rPr lang="it-IT" sz="2800" b="1" dirty="0" smtClean="0"/>
              <a:t>DELLE PRATICHE </a:t>
            </a:r>
            <a:r>
              <a:rPr lang="it-IT" sz="2800" b="1" dirty="0"/>
              <a:t>VOLTE AL RECOVERY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it-IT" b="1" dirty="0"/>
              <a:t>Progetti flessibili e mirati, sui tre assi della riabilitazione: abitare, lavorare, scambiare relazioni.</a:t>
            </a:r>
            <a:endParaRPr lang="it-IT" dirty="0"/>
          </a:p>
          <a:p>
            <a:pPr lvl="0"/>
            <a:r>
              <a:rPr lang="it-IT" b="1" dirty="0"/>
              <a:t>Accesso supportato alle attività di aggregazione e socializzazione</a:t>
            </a:r>
            <a:r>
              <a:rPr lang="it-IT" b="1" dirty="0" smtClean="0"/>
              <a:t>.</a:t>
            </a:r>
          </a:p>
          <a:p>
            <a:r>
              <a:rPr lang="it-IT" b="1" dirty="0"/>
              <a:t>Ri-costruzione e mediazione all’interno della rete amicale e sociale</a:t>
            </a:r>
            <a:r>
              <a:rPr lang="it-IT" b="1" dirty="0" smtClean="0"/>
              <a:t>.</a:t>
            </a:r>
            <a:endParaRPr lang="it-IT" dirty="0"/>
          </a:p>
          <a:p>
            <a:pPr lvl="0"/>
            <a:r>
              <a:rPr lang="it-IT" b="1" dirty="0" smtClean="0"/>
              <a:t>Accesso supportato all’inserimento lavorativo e alle attività formative.</a:t>
            </a:r>
            <a:endParaRPr lang="it-IT" dirty="0" smtClean="0"/>
          </a:p>
          <a:p>
            <a:pPr lvl="0"/>
            <a:r>
              <a:rPr lang="it-IT" b="1" dirty="0" smtClean="0"/>
              <a:t>Accesso </a:t>
            </a:r>
            <a:r>
              <a:rPr lang="it-IT" b="1" dirty="0"/>
              <a:t>supportato a realtà residenziali con differente grado di protezione. </a:t>
            </a:r>
            <a:endParaRPr lang="it-IT" dirty="0"/>
          </a:p>
          <a:p>
            <a:pPr lvl="0"/>
            <a:r>
              <a:rPr lang="it-IT" b="1" dirty="0" smtClean="0"/>
              <a:t>Interventi </a:t>
            </a:r>
            <a:r>
              <a:rPr lang="it-IT" b="1" dirty="0"/>
              <a:t>terapeutico riabilitativi all’interno di gruppi di convivenza assistiti</a:t>
            </a:r>
            <a:r>
              <a:rPr lang="it-IT" b="1" dirty="0" smtClean="0"/>
              <a:t>.</a:t>
            </a:r>
          </a:p>
          <a:p>
            <a:r>
              <a:rPr lang="it-IT" b="1" dirty="0"/>
              <a:t>Supporto flessibile alla domiciliarietà.</a:t>
            </a:r>
            <a:endParaRPr lang="it-IT" dirty="0"/>
          </a:p>
          <a:p>
            <a:pPr marL="0" lv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76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SOSTENIBILITÀ ECONOMICA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692696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it-IT" b="1" dirty="0"/>
              <a:t>Prevenzione di nuove forme di istituzionalizzazione e riduzione del numero e della durata delle fasi di riacutizzazione.</a:t>
            </a:r>
            <a:endParaRPr lang="it-IT" dirty="0"/>
          </a:p>
          <a:p>
            <a:pPr lvl="0"/>
            <a:r>
              <a:rPr lang="it-IT" b="1" dirty="0"/>
              <a:t>Aumento della flessibilità del sistema con rapida turnazione degli ospiti nelle strutture ad alta protezione: nuovi inserimenti con minori tempi di attesa.</a:t>
            </a:r>
            <a:endParaRPr lang="it-IT" dirty="0"/>
          </a:p>
          <a:p>
            <a:pPr lvl="0"/>
            <a:r>
              <a:rPr lang="it-IT" b="1" dirty="0"/>
              <a:t>Diverso impiego delle risorse, inizialmente riservate in gran parte all’asse residenziale e finalizzate a sostenere alti livelli di custodia e assistenza, verso una progressiva differenziazione rivolgendosi in particolare agli assi della socialità e del lavoro.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35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PRP </a:t>
            </a:r>
            <a:r>
              <a:rPr lang="it-IT" b="1" dirty="0"/>
              <a:t>e BIS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it-IT" sz="1800" b="1" dirty="0"/>
              <a:t>Il Progetto Riabilitativo Personalizzato (PRP) è un </a:t>
            </a:r>
            <a:r>
              <a:rPr lang="it-IT" sz="1800" b="1" dirty="0" smtClean="0"/>
              <a:t>documento </a:t>
            </a:r>
            <a:r>
              <a:rPr lang="it-IT" sz="1800" b="1" dirty="0"/>
              <a:t>in forma di contratto terapeutico riabilitativo condiviso e sottoscritto da tutti i soggetti coinvolti (utente, famiglia, DSM, partner sociale</a:t>
            </a:r>
            <a:r>
              <a:rPr lang="it-IT" sz="1800" b="1" dirty="0" smtClean="0"/>
              <a:t>).</a:t>
            </a:r>
            <a:endParaRPr lang="it-IT" sz="1800" b="1" dirty="0" smtClean="0"/>
          </a:p>
          <a:p>
            <a:pPr lvl="0"/>
            <a:r>
              <a:rPr lang="it-IT" sz="1800" b="1" dirty="0" smtClean="0"/>
              <a:t>Il </a:t>
            </a:r>
            <a:r>
              <a:rPr lang="it-IT" sz="1800" b="1" dirty="0"/>
              <a:t>Budget Individuale di Salute (BIS) è una dotazione economica utile per la  realizzazione del PRP: comprende tutti i servizi di cui l’utente fruisce; considera il livello di intensità e le necessità individuali; consta di una retta giornaliera; ha una validità a tempo determinato fino alla data di revisione del progetto</a:t>
            </a:r>
            <a:r>
              <a:rPr lang="it-IT" sz="1800" b="1" dirty="0" smtClean="0"/>
              <a:t>.</a:t>
            </a:r>
          </a:p>
          <a:p>
            <a:r>
              <a:rPr lang="it-IT" sz="1800" b="1" dirty="0" smtClean="0"/>
              <a:t>Al </a:t>
            </a:r>
            <a:r>
              <a:rPr lang="it-IT" sz="1800" b="1" dirty="0"/>
              <a:t>dicembre 2011 tutti i circa 350 utenti del circuito riabilitativo psichiatrico biellese disponevano di un BIS aggiornato e tarato precisamente </a:t>
            </a:r>
            <a:r>
              <a:rPr lang="it-IT" sz="1800" b="1" dirty="0" smtClean="0"/>
              <a:t>sul </a:t>
            </a:r>
            <a:r>
              <a:rPr lang="it-IT" sz="1800" b="1" dirty="0"/>
              <a:t>loro PRP condiviso tra tutti gli attori a vario titolo coinvolti.</a:t>
            </a:r>
            <a:endParaRPr lang="it-IT" sz="1800" dirty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5274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IL NUOVO MODELLO APPLICATO ALL’AREA RESIDENZIALE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836712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it-IT" b="1" dirty="0"/>
              <a:t>Nuova modalità di fatturazione: da rette + costo di gestione dei servizi a somma di BIS.</a:t>
            </a:r>
            <a:endParaRPr lang="it-IT" dirty="0"/>
          </a:p>
          <a:p>
            <a:pPr lvl="0"/>
            <a:r>
              <a:rPr lang="it-IT" b="1" dirty="0"/>
              <a:t>Differenziazione e specializzazione di strutture e servizi secondo precisi target di utenti (Comunità protetta; Comunità alloggio; Gruppi appartamento a vari livelli di protezione; Nuclei di convivenza; Assistenza domiciliare; Segretariato sociale).</a:t>
            </a:r>
            <a:endParaRPr lang="it-IT" dirty="0"/>
          </a:p>
          <a:p>
            <a:pPr lvl="0"/>
            <a:r>
              <a:rPr lang="it-IT" b="1" dirty="0"/>
              <a:t>Continuo monitoraggio e revisione almeno trimestrale dei PRP e dei BIS per una efficiente taratura delle risorse </a:t>
            </a:r>
            <a:r>
              <a:rPr lang="it-IT" b="1" dirty="0" smtClean="0"/>
              <a:t>impegnate.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079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A DUE ANNI DALL’INIZIO…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SI PUÒ FARE!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836712"/>
            <a:ext cx="8183880" cy="41879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dirty="0"/>
              <a:t>Una ricerca tuttora in corso co-condotta da DSM e cooperative, basata sull’incrocio di dati clinici relativi ai pazienti inseriti nel circuito riabilitativo residenziale con dati economici riferiti ai BIS e ricavati dalla fatturazione mensile sembra dare primi incoraggianti risultati:</a:t>
            </a:r>
            <a:endParaRPr lang="it-IT" dirty="0"/>
          </a:p>
          <a:p>
            <a:pPr lvl="0"/>
            <a:r>
              <a:rPr lang="it-IT" b="1" dirty="0"/>
              <a:t>Aumento della flessibilità del sistema con rapida turnazione degli ospiti nelle strutture ad alta protezione, tale da permettere nuovi e mirati inserimenti con minori tempi di attesa.</a:t>
            </a:r>
            <a:endParaRPr lang="it-IT" dirty="0"/>
          </a:p>
          <a:p>
            <a:pPr lvl="0"/>
            <a:r>
              <a:rPr lang="it-IT" b="1" dirty="0"/>
              <a:t>Riduzione dei tempi medi di permanenza in strutture ad alta protezione.</a:t>
            </a:r>
            <a:endParaRPr lang="it-IT" dirty="0"/>
          </a:p>
          <a:p>
            <a:pPr lvl="0"/>
            <a:r>
              <a:rPr lang="it-IT" b="1" dirty="0"/>
              <a:t>Diversificazione nell’utilizzo delle risorse dell’asse residenziale verso gli assi della socialità e del lavoro.</a:t>
            </a:r>
            <a:endParaRPr lang="it-IT" dirty="0"/>
          </a:p>
          <a:p>
            <a:pPr lvl="0"/>
            <a:r>
              <a:rPr lang="it-IT" b="1" dirty="0"/>
              <a:t>Riduzione del numero delle riacutizzazioni e dei ricoveri</a:t>
            </a:r>
            <a:r>
              <a:rPr lang="it-IT" b="1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50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656184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PER </a:t>
            </a:r>
            <a:r>
              <a:rPr lang="it-IT" b="1" dirty="0"/>
              <a:t>APPROFONDIMENTI…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2945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APPUNTAMENTO </a:t>
            </a:r>
            <a:r>
              <a:rPr lang="it-IT" b="1" dirty="0"/>
              <a:t>AL CONGRESSO WAPR </a:t>
            </a: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DI </a:t>
            </a:r>
            <a:r>
              <a:rPr lang="it-IT" b="1" dirty="0"/>
              <a:t>NOVEMBRE </a:t>
            </a:r>
            <a:r>
              <a:rPr lang="it-IT" b="1" dirty="0" smtClean="0"/>
              <a:t>A </a:t>
            </a:r>
            <a:r>
              <a:rPr lang="it-IT" b="1" dirty="0"/>
              <a:t>MILANO!!!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62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658</Words>
  <Application>Microsoft Office PowerPoint</Application>
  <PresentationFormat>Presentazione su schermo (4:3)</PresentationFormat>
  <Paragraphs>52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Astro</vt:lpstr>
      <vt:lpstr> Seminario nazionale di Legacoopsociali Roma, 22 maggio 2012 </vt:lpstr>
      <vt:lpstr> SI PUÒ FARE? </vt:lpstr>
      <vt:lpstr> L’ATTUALE SPIRITO ORGANIZZATIVO </vt:lpstr>
      <vt:lpstr>POTENZIAMENTO DELLE PRATICHE VOLTE AL RECOVERY </vt:lpstr>
      <vt:lpstr> SOSTENIBILITÀ ECONOMICA </vt:lpstr>
      <vt:lpstr> PRP e BIS </vt:lpstr>
      <vt:lpstr>IL NUOVO MODELLO APPLICATO ALL’AREA RESIDENZIALE</vt:lpstr>
      <vt:lpstr>A DUE ANNI DALL’INIZIO…  SI PUÒ FARE!</vt:lpstr>
      <vt:lpstr>      PER APPROFONDIMENTI…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nazionale di Legacoopsociali Roma, 22 maggio 2012</dc:title>
  <dc:creator>Resp Servizi</dc:creator>
  <cp:lastModifiedBy>Resp Servizi</cp:lastModifiedBy>
  <cp:revision>22</cp:revision>
  <dcterms:created xsi:type="dcterms:W3CDTF">2012-05-16T15:32:15Z</dcterms:created>
  <dcterms:modified xsi:type="dcterms:W3CDTF">2012-05-21T13:52:51Z</dcterms:modified>
</cp:coreProperties>
</file>